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614B4C-F461-43A0-9B5D-E508D127D20F}">
  <a:tblStyle styleId="{C3614B4C-F461-43A0-9B5D-E508D127D20F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631"/>
  </p:normalViewPr>
  <p:slideViewPr>
    <p:cSldViewPr snapToGrid="0">
      <p:cViewPr varScale="1">
        <p:scale>
          <a:sx n="122" d="100"/>
          <a:sy n="122" d="100"/>
        </p:scale>
        <p:origin x="21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6471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0306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6059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5628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9258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can also add links on your page by using “a” tag and “href” attribute.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value of the href attribute should be the url of the link which you want your user to go to.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you can also add images on the page by using img tag and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specifying src attribute and putting the file source of the image as its value.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And you should be careful when you use img tag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because img tag does not come in pairs, which means there is no closing tag.</a:t>
            </a:r>
          </a:p>
        </p:txBody>
      </p:sp>
    </p:spTree>
    <p:extLst>
      <p:ext uri="{BB962C8B-B14F-4D97-AF65-F5344CB8AC3E}">
        <p14:creationId xmlns:p14="http://schemas.microsoft.com/office/powerpoint/2010/main" val="797285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you can also add links on your page by using “a” tag and “href” attribute.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the value of the href attribute should be the url of the link which you want your user to go to.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you can also add images on the page by using img tag and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specifying src attribute and putting the file source of the image as its value.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And you should be careful when you use img tag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because img tag does not come in pairs, which means there is no closing tag.</a:t>
            </a:r>
          </a:p>
        </p:txBody>
      </p:sp>
    </p:spTree>
    <p:extLst>
      <p:ext uri="{BB962C8B-B14F-4D97-AF65-F5344CB8AC3E}">
        <p14:creationId xmlns:p14="http://schemas.microsoft.com/office/powerpoint/2010/main" val="771268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4440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895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1031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451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Multiple tags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Order does not matter</a:t>
            </a:r>
          </a:p>
        </p:txBody>
      </p:sp>
    </p:spTree>
    <p:extLst>
      <p:ext uri="{BB962C8B-B14F-4D97-AF65-F5344CB8AC3E}">
        <p14:creationId xmlns:p14="http://schemas.microsoft.com/office/powerpoint/2010/main" val="1472963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0057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4099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8926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85061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4552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03895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5553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1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8891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205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8078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9077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4621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0741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hape 67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Shape 68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9" name="Shape 69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70" name="Shape 70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Shape 71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2" name="Shape 72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73" name="Shape 73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Shape 74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400"/>
            </a:lvl1pPr>
            <a:lvl2pPr lvl="1" algn="ctr" rtl="0">
              <a:spcBef>
                <a:spcPts val="0"/>
              </a:spcBef>
              <a:buSzPct val="100000"/>
              <a:defRPr sz="5400"/>
            </a:lvl2pPr>
            <a:lvl3pPr lvl="2" algn="ctr" rtl="0">
              <a:spcBef>
                <a:spcPts val="0"/>
              </a:spcBef>
              <a:buSzPct val="100000"/>
              <a:defRPr sz="5400"/>
            </a:lvl3pPr>
            <a:lvl4pPr lvl="3" algn="ctr" rtl="0">
              <a:spcBef>
                <a:spcPts val="0"/>
              </a:spcBef>
              <a:buSzPct val="100000"/>
              <a:defRPr sz="5400"/>
            </a:lvl4pPr>
            <a:lvl5pPr lvl="4" algn="ctr" rtl="0">
              <a:spcBef>
                <a:spcPts val="0"/>
              </a:spcBef>
              <a:buSzPct val="100000"/>
              <a:defRPr sz="5400"/>
            </a:lvl5pPr>
            <a:lvl6pPr lvl="5" algn="ctr" rtl="0">
              <a:spcBef>
                <a:spcPts val="0"/>
              </a:spcBef>
              <a:buSzPct val="100000"/>
              <a:defRPr sz="5400"/>
            </a:lvl6pPr>
            <a:lvl7pPr lvl="6" algn="ctr" rtl="0">
              <a:spcBef>
                <a:spcPts val="0"/>
              </a:spcBef>
              <a:buSzPct val="100000"/>
              <a:defRPr sz="5400"/>
            </a:lvl7pPr>
            <a:lvl8pPr lvl="7" algn="ctr" rtl="0">
              <a:spcBef>
                <a:spcPts val="0"/>
              </a:spcBef>
              <a:buSzPct val="100000"/>
              <a:defRPr sz="5400"/>
            </a:lvl8pPr>
            <a:lvl9pPr lvl="8" algn="ctr" rtl="0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04" name="Shape 10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kaist.edu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kaist.edu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jhw123.github.io/index.html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HTML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Week 2, Day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537550" y="4016075"/>
            <a:ext cx="6996900" cy="9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500" u="sng">
                <a:solidFill>
                  <a:schemeClr val="accent1"/>
                </a:solidFill>
              </a:rPr>
              <a:t>Fill in the blanks exercise: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">
                <a:solidFill>
                  <a:schemeClr val="dk2"/>
                </a:solidFill>
              </a:rPr>
              <a:t>blank (1): your name in &lt;h3&gt; header element.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">
                <a:solidFill>
                  <a:schemeClr val="dk2"/>
                </a:solidFill>
              </a:rPr>
              <a:t>blank (2): what you did over the weekend in &lt;p&gt; element.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Elements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232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Heading elements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From h1 (biggest) up to  h6 (smallest)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Paragraph element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No variation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Line breaks &lt;br&gt;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Courier New"/>
                <a:ea typeface="Courier New"/>
                <a:cs typeface="Courier New"/>
                <a:sym typeface="Courier New"/>
              </a:rPr>
              <a:t>&lt;h1&gt; … &lt;/h1&gt;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&lt;h2&gt; … &lt;/h2&gt;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&lt;h3&gt; … &lt;/h3&gt;</a:t>
            </a:r>
          </a:p>
          <a:p>
            <a:pPr lvl="0" rtl="0">
              <a:spcBef>
                <a:spcPts val="0"/>
              </a:spcBef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&lt;p&gt; … &lt;/p&gt;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&lt;br&gt;</a:t>
            </a:r>
          </a:p>
          <a:p>
            <a:pPr lvl="0" rtl="0">
              <a:spcBef>
                <a:spcPts val="0"/>
              </a:spcBef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537550" y="4016075"/>
            <a:ext cx="6996900" cy="9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500" u="sng">
                <a:solidFill>
                  <a:schemeClr val="accent1"/>
                </a:solidFill>
              </a:rPr>
              <a:t>Fill in the blanks exercise: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">
                <a:solidFill>
                  <a:schemeClr val="dk2"/>
                </a:solidFill>
              </a:rPr>
              <a:t>blank (1): your name in &lt;h3&gt; header element.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">
                <a:solidFill>
                  <a:schemeClr val="dk2"/>
                </a:solidFill>
              </a:rPr>
              <a:t>blank (2): what you did over the weekend in &lt;p&gt; element.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Elements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232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Heading elements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From h1 (biggest) up to  h6 (smallest)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Paragraph element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No variation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Line breaks &lt;br&gt;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Courier New"/>
                <a:ea typeface="Courier New"/>
                <a:cs typeface="Courier New"/>
                <a:sym typeface="Courier New"/>
              </a:rPr>
              <a:t>&lt;h1&gt; … &lt;/h1&gt;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&lt;h2&gt; … &lt;/h2&gt;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&lt;h3&gt; … &lt;/h3&gt;</a:t>
            </a:r>
          </a:p>
          <a:p>
            <a:pPr lvl="0" rtl="0">
              <a:spcBef>
                <a:spcPts val="0"/>
              </a:spcBef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&lt;p&gt; … &lt;/p&gt;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&lt;br&gt;</a:t>
            </a:r>
          </a:p>
          <a:p>
            <a:pPr lvl="0" rtl="0">
              <a:spcBef>
                <a:spcPts val="0"/>
              </a:spcBef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5651700" y="4263325"/>
            <a:ext cx="318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</a:rPr>
              <a:t>1) &lt;h3&gt;Bob&lt;/h3&gt;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</a:rPr>
              <a:t>2) &lt;p&gt;I had a 2-day nap.&lt;p&gt;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Attributes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Provides additional information about an element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Specified in the start tag of an element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Comes in a pair of name and value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name=”value”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&lt;html </a:t>
            </a: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lang=”en-US”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&lt;p </a:t>
            </a: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title=“This is a title”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&lt;/p&gt;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…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&lt;/html&gt;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Elements with Attributes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Links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 err="1"/>
              <a:t>href</a:t>
            </a:r>
            <a:r>
              <a:rPr lang="en" dirty="0"/>
              <a:t> attribute: value is the </a:t>
            </a:r>
            <a:r>
              <a:rPr lang="en" dirty="0" err="1"/>
              <a:t>url</a:t>
            </a:r>
            <a:r>
              <a:rPr lang="en" dirty="0"/>
              <a:t> or the name of another html file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Images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 err="1"/>
              <a:t>src</a:t>
            </a:r>
            <a:r>
              <a:rPr lang="en" dirty="0"/>
              <a:t> attribute: value is the image name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 b="1" dirty="0"/>
              <a:t>No closing tag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Images with links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&lt;a href=”</a:t>
            </a:r>
            <a:r>
              <a:rPr lang="en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https://www.kaist.edu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”&gt;</a:t>
            </a:r>
          </a:p>
          <a:p>
            <a:pPr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Click me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&lt;/a&gt;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&lt;img src=”logo.jpg”&gt;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&lt;a href=”</a:t>
            </a:r>
            <a:r>
              <a:rPr lang="en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https://www.kaist.edu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”&gt;</a:t>
            </a:r>
          </a:p>
          <a:p>
            <a:pPr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&lt;img src=”logo.jpg”&gt;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&lt;/a&gt;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537550" y="4016075"/>
            <a:ext cx="6996900" cy="9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500" u="sng" dirty="0">
                <a:solidFill>
                  <a:schemeClr val="accent1"/>
                </a:solidFill>
              </a:rPr>
              <a:t>Fill in the blanks exercise: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" dirty="0">
                <a:solidFill>
                  <a:schemeClr val="dk2"/>
                </a:solidFill>
              </a:rPr>
              <a:t>blank (3): add a google link using the </a:t>
            </a:r>
            <a:r>
              <a:rPr lang="en" sz="1500" dirty="0" err="1">
                <a:solidFill>
                  <a:schemeClr val="dk2"/>
                </a:solidFill>
              </a:rPr>
              <a:t>href</a:t>
            </a:r>
            <a:r>
              <a:rPr lang="en" sz="1500" dirty="0">
                <a:solidFill>
                  <a:schemeClr val="dk2"/>
                </a:solidFill>
              </a:rPr>
              <a:t> attribute.</a:t>
            </a:r>
          </a:p>
          <a:p>
            <a:pPr lvl="0" rtl="0">
              <a:spcBef>
                <a:spcPts val="0"/>
              </a:spcBef>
              <a:buNone/>
            </a:pPr>
            <a:endParaRPr sz="15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Elements with Attributes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Links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 err="1"/>
              <a:t>href</a:t>
            </a:r>
            <a:r>
              <a:rPr lang="en" dirty="0"/>
              <a:t> attribute: value is the </a:t>
            </a:r>
            <a:r>
              <a:rPr lang="en" dirty="0" err="1"/>
              <a:t>url</a:t>
            </a:r>
            <a:r>
              <a:rPr lang="en" dirty="0"/>
              <a:t> or the name of another html file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Images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 err="1"/>
              <a:t>src</a:t>
            </a:r>
            <a:r>
              <a:rPr lang="en" dirty="0"/>
              <a:t> attribute: value is the image name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 b="1" dirty="0"/>
              <a:t>No closing tag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Images with links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&lt;a href=”</a:t>
            </a:r>
            <a:r>
              <a:rPr lang="en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https://www.kaist.edu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”&gt;</a:t>
            </a:r>
          </a:p>
          <a:p>
            <a:pPr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Click me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&lt;/a&gt;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&lt;img src=”logo.jpg”&gt;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&lt;a href=”</a:t>
            </a:r>
            <a:r>
              <a:rPr lang="en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https://www.kaist.edu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”&gt;</a:t>
            </a:r>
          </a:p>
          <a:p>
            <a:pPr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&lt;img src=”logo.jpg”&gt;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&lt;/a&gt;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537550" y="4016075"/>
            <a:ext cx="6996900" cy="9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500" u="sng">
                <a:solidFill>
                  <a:schemeClr val="accent1"/>
                </a:solidFill>
              </a:rPr>
              <a:t>Fill in the blanks exercise: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">
                <a:solidFill>
                  <a:schemeClr val="dk2"/>
                </a:solidFill>
              </a:rPr>
              <a:t>blank (3): add a google link using the href attribute.</a:t>
            </a:r>
          </a:p>
          <a:p>
            <a:pPr lvl="0" rtl="0">
              <a:spcBef>
                <a:spcPts val="0"/>
              </a:spcBef>
              <a:buNone/>
            </a:pPr>
            <a:endParaRPr sz="1500">
              <a:solidFill>
                <a:schemeClr val="dk2"/>
              </a:solidFill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5358275" y="4139675"/>
            <a:ext cx="318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</a:rPr>
              <a:t>3) href=“https://www.google.com”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Other Useful Elements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42975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A list structure is wrapped by “&lt;</a:t>
            </a:r>
            <a:r>
              <a:rPr lang="en" dirty="0" err="1"/>
              <a:t>ul</a:t>
            </a:r>
            <a:r>
              <a:rPr lang="en" dirty="0"/>
              <a:t>&gt;”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Each list element is represented by “&lt;li&gt;”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Two modes of listing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An ordered list uses “&lt;</a:t>
            </a:r>
            <a:r>
              <a:rPr lang="en" dirty="0" err="1"/>
              <a:t>ol</a:t>
            </a:r>
            <a:r>
              <a:rPr lang="en" dirty="0"/>
              <a:t>&gt;” tag, and is represented by numbers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An unordered list uses “&lt;</a:t>
            </a:r>
            <a:r>
              <a:rPr lang="en" dirty="0" err="1"/>
              <a:t>ul</a:t>
            </a:r>
            <a:r>
              <a:rPr lang="en" dirty="0"/>
              <a:t>&gt;” tag, and is represented by bullet points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&lt;ul&gt;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&lt;li&gt; … &lt;/li&gt;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&lt;li&gt; … &lt;/li&gt;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&lt;/ul&gt;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&lt;ol type=”1”&gt;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&lt;li&gt; … &lt;/li&gt;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&lt;li&gt; … &lt;/li&gt;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&lt;/ol&gt;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537550" y="4016075"/>
            <a:ext cx="6996900" cy="9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500" u="sng">
                <a:solidFill>
                  <a:schemeClr val="accent1"/>
                </a:solidFill>
              </a:rPr>
              <a:t>Fill in the blanks exercise: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">
                <a:solidFill>
                  <a:schemeClr val="dk2"/>
                </a:solidFill>
              </a:rPr>
              <a:t>blank (4): add Ethiopia on the lists of countries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">
                <a:solidFill>
                  <a:schemeClr val="dk2"/>
                </a:solidFill>
              </a:rPr>
              <a:t>black (5): add  ordered list tag with type=”i”</a:t>
            </a:r>
          </a:p>
          <a:p>
            <a:pPr lvl="0" rtl="0">
              <a:spcBef>
                <a:spcPts val="0"/>
              </a:spcBef>
              <a:buNone/>
            </a:pPr>
            <a:endParaRPr sz="1500">
              <a:solidFill>
                <a:schemeClr val="dk2"/>
              </a:solidFill>
            </a:endParaRPr>
          </a:p>
        </p:txBody>
      </p:sp>
      <p:cxnSp>
        <p:nvCxnSpPr>
          <p:cNvPr id="228" name="Shape 228"/>
          <p:cNvCxnSpPr>
            <a:endCxn id="229" idx="1"/>
          </p:cNvCxnSpPr>
          <p:nvPr/>
        </p:nvCxnSpPr>
        <p:spPr>
          <a:xfrm rot="10800000" flipH="1">
            <a:off x="6113125" y="2920925"/>
            <a:ext cx="962100" cy="213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29" name="Shape 229"/>
          <p:cNvSpPr txBox="1"/>
          <p:nvPr/>
        </p:nvSpPr>
        <p:spPr>
          <a:xfrm>
            <a:off x="7075225" y="2715275"/>
            <a:ext cx="1443000" cy="4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type: 1, i, I, a, 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Other Useful Elements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42975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A list structure is wrapped by “&lt;</a:t>
            </a:r>
            <a:r>
              <a:rPr lang="en" dirty="0" err="1"/>
              <a:t>ul</a:t>
            </a:r>
            <a:r>
              <a:rPr lang="en" dirty="0"/>
              <a:t>&gt;”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Each list element is represented by “&lt;li&gt;”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Two modes of listing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An ordered list uses “&lt;</a:t>
            </a:r>
            <a:r>
              <a:rPr lang="en" dirty="0" err="1"/>
              <a:t>ol</a:t>
            </a:r>
            <a:r>
              <a:rPr lang="en" dirty="0"/>
              <a:t>&gt;” tag, and is represented by numbers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An unordered list uses “&lt;</a:t>
            </a:r>
            <a:r>
              <a:rPr lang="en" dirty="0" err="1"/>
              <a:t>ul</a:t>
            </a:r>
            <a:r>
              <a:rPr lang="en" dirty="0"/>
              <a:t>&gt;” tag, and is represented by bullet points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&lt;ul&gt;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&lt;li&gt; … &lt;/li&gt;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&lt;li&gt; … &lt;/li&gt;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&lt;/ul&gt;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&lt;ol type=”1”&gt;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&lt;li&gt; … &lt;/li&gt;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&lt;li&gt; … &lt;/li&gt;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&lt;/ol&gt;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537550" y="4016075"/>
            <a:ext cx="6996900" cy="9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500" u="sng">
                <a:solidFill>
                  <a:schemeClr val="accent1"/>
                </a:solidFill>
              </a:rPr>
              <a:t>Fill in the blanks exercise: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">
                <a:solidFill>
                  <a:schemeClr val="dk2"/>
                </a:solidFill>
              </a:rPr>
              <a:t>blank (4): add Ethiopia on the lists of countries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">
                <a:solidFill>
                  <a:schemeClr val="dk2"/>
                </a:solidFill>
              </a:rPr>
              <a:t>black (5): add  ordered list tag with type=”i”</a:t>
            </a:r>
          </a:p>
          <a:p>
            <a:pPr lvl="0" rtl="0">
              <a:spcBef>
                <a:spcPts val="0"/>
              </a:spcBef>
              <a:buNone/>
            </a:pPr>
            <a:endParaRPr sz="1500">
              <a:solidFill>
                <a:schemeClr val="dk2"/>
              </a:solidFill>
            </a:endParaRPr>
          </a:p>
        </p:txBody>
      </p:sp>
      <p:cxnSp>
        <p:nvCxnSpPr>
          <p:cNvPr id="238" name="Shape 238"/>
          <p:cNvCxnSpPr>
            <a:endCxn id="239" idx="1"/>
          </p:cNvCxnSpPr>
          <p:nvPr/>
        </p:nvCxnSpPr>
        <p:spPr>
          <a:xfrm rot="10800000" flipH="1">
            <a:off x="6113125" y="2920925"/>
            <a:ext cx="962100" cy="213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39" name="Shape 239"/>
          <p:cNvSpPr txBox="1"/>
          <p:nvPr/>
        </p:nvSpPr>
        <p:spPr>
          <a:xfrm>
            <a:off x="7075225" y="2715275"/>
            <a:ext cx="1443000" cy="4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type: 1, i, I, a, A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5963400" y="4389625"/>
            <a:ext cx="318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</a:rPr>
              <a:t>4) &lt;li&gt;Ethiopia&lt;/li&gt;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</a:rPr>
              <a:t>5a) &lt;ol type=“i”&gt;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</a:rPr>
              <a:t>5b) &lt;/ol&gt;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Other Useful Elements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A table structure is wrapped by “&lt;table&gt;” tag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“&lt;tr&gt;” tag represents a row, and “&lt;td&gt;” tag represents a column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2"/>
          </p:nvPr>
        </p:nvSpPr>
        <p:spPr>
          <a:xfrm>
            <a:off x="4832400" y="115242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&lt;table&gt;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&lt;tr&gt;</a:t>
            </a:r>
          </a:p>
          <a:p>
            <a:pPr marL="457200" lvl="0" indent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&lt;th&gt;first&lt;/th&gt;</a:t>
            </a:r>
          </a:p>
          <a:p>
            <a:pPr marL="457200" lvl="0" indent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&lt;th&gt;last&lt;/th&gt;</a:t>
            </a:r>
          </a:p>
          <a:p>
            <a:pPr marL="45720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&lt;/tr&gt;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&lt;tr&gt;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	&lt;td&gt;Anders&lt;/td&gt;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	&lt;td&gt;Choi&lt;/td&gt;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&lt;/tr&gt;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...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&lt;/table&gt;</a:t>
            </a:r>
          </a:p>
        </p:txBody>
      </p:sp>
      <p:graphicFrame>
        <p:nvGraphicFramePr>
          <p:cNvPr id="248" name="Shape 248"/>
          <p:cNvGraphicFramePr/>
          <p:nvPr/>
        </p:nvGraphicFramePr>
        <p:xfrm>
          <a:off x="765625" y="3058600"/>
          <a:ext cx="2454350" cy="1316550"/>
        </p:xfrm>
        <a:graphic>
          <a:graphicData uri="http://schemas.openxmlformats.org/drawingml/2006/table">
            <a:tbl>
              <a:tblPr>
                <a:noFill/>
                <a:tableStyleId>{C3614B4C-F461-43A0-9B5D-E508D127D20F}</a:tableStyleId>
              </a:tblPr>
              <a:tblGrid>
                <a:gridCol w="1227175"/>
                <a:gridCol w="1227175"/>
              </a:tblGrid>
              <a:tr h="4388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first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last</a:t>
                      </a:r>
                    </a:p>
                  </a:txBody>
                  <a:tcPr marL="91425" marR="91425" marT="91425" marB="91425"/>
                </a:tc>
              </a:tr>
              <a:tr h="4388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Anders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Choi</a:t>
                      </a:r>
                    </a:p>
                  </a:txBody>
                  <a:tcPr marL="91425" marR="91425" marT="91425" marB="91425"/>
                </a:tc>
              </a:tr>
              <a:tr h="4388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...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...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249" name="Shape 249"/>
          <p:cNvSpPr txBox="1"/>
          <p:nvPr/>
        </p:nvSpPr>
        <p:spPr>
          <a:xfrm>
            <a:off x="502225" y="4455125"/>
            <a:ext cx="6996900" cy="6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500" u="sng">
                <a:solidFill>
                  <a:schemeClr val="accent1"/>
                </a:solidFill>
              </a:rPr>
              <a:t>Fill in the blanks exercise: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">
                <a:solidFill>
                  <a:schemeClr val="dk2"/>
                </a:solidFill>
              </a:rPr>
              <a:t>blank (6): add the third row to the table</a:t>
            </a:r>
          </a:p>
          <a:p>
            <a:pPr lvl="0" rtl="0">
              <a:spcBef>
                <a:spcPts val="0"/>
              </a:spcBef>
              <a:buNone/>
            </a:pP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Other Useful Elements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A table structure is wrapped by “&lt;table&gt;” tag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“&lt;tr&gt;” tag represents a row, and “&lt;td&gt;” tag represents a column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body" idx="2"/>
          </p:nvPr>
        </p:nvSpPr>
        <p:spPr>
          <a:xfrm>
            <a:off x="4832400" y="115242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&lt;table&gt;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&lt;tr&gt;</a:t>
            </a:r>
          </a:p>
          <a:p>
            <a:pPr marL="457200" lvl="0" indent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&lt;th&gt;first&lt;/th&gt;</a:t>
            </a:r>
          </a:p>
          <a:p>
            <a:pPr marL="457200" lvl="0" indent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&lt;th&gt;last&lt;/th&gt;</a:t>
            </a:r>
          </a:p>
          <a:p>
            <a:pPr marL="45720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&lt;/tr&gt;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&lt;tr&gt;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	&lt;td&gt;Anders&lt;/td&gt;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	&lt;td&gt;Choi&lt;/td&gt;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&lt;/tr&gt;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...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&lt;/table&gt;</a:t>
            </a:r>
          </a:p>
        </p:txBody>
      </p:sp>
      <p:graphicFrame>
        <p:nvGraphicFramePr>
          <p:cNvPr id="257" name="Shape 257"/>
          <p:cNvGraphicFramePr/>
          <p:nvPr/>
        </p:nvGraphicFramePr>
        <p:xfrm>
          <a:off x="765625" y="3058600"/>
          <a:ext cx="2454350" cy="1316550"/>
        </p:xfrm>
        <a:graphic>
          <a:graphicData uri="http://schemas.openxmlformats.org/drawingml/2006/table">
            <a:tbl>
              <a:tblPr>
                <a:noFill/>
                <a:tableStyleId>{C3614B4C-F461-43A0-9B5D-E508D127D20F}</a:tableStyleId>
              </a:tblPr>
              <a:tblGrid>
                <a:gridCol w="1227175"/>
                <a:gridCol w="1227175"/>
              </a:tblGrid>
              <a:tr h="4388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first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last</a:t>
                      </a:r>
                    </a:p>
                  </a:txBody>
                  <a:tcPr marL="91425" marR="91425" marT="91425" marB="91425"/>
                </a:tc>
              </a:tr>
              <a:tr h="4388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Anders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Choi</a:t>
                      </a:r>
                    </a:p>
                  </a:txBody>
                  <a:tcPr marL="91425" marR="91425" marT="91425" marB="91425"/>
                </a:tc>
              </a:tr>
              <a:tr h="4388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...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...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258" name="Shape 258"/>
          <p:cNvSpPr txBox="1"/>
          <p:nvPr/>
        </p:nvSpPr>
        <p:spPr>
          <a:xfrm>
            <a:off x="502225" y="4455125"/>
            <a:ext cx="6996900" cy="6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500" u="sng">
                <a:solidFill>
                  <a:schemeClr val="accent1"/>
                </a:solidFill>
              </a:rPr>
              <a:t>Fill in the blanks exercise: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">
                <a:solidFill>
                  <a:schemeClr val="dk2"/>
                </a:solidFill>
              </a:rPr>
              <a:t>blank (6): add the third row to the table</a:t>
            </a:r>
          </a:p>
          <a:p>
            <a:pPr lvl="0" rtl="0">
              <a:spcBef>
                <a:spcPts val="0"/>
              </a:spcBef>
              <a:buNone/>
            </a:pPr>
            <a:endParaRPr sz="1500">
              <a:solidFill>
                <a:schemeClr val="dk2"/>
              </a:solidFill>
            </a:endParaRPr>
          </a:p>
        </p:txBody>
      </p:sp>
      <p:sp>
        <p:nvSpPr>
          <p:cNvPr id="259" name="Shape 259"/>
          <p:cNvSpPr txBox="1"/>
          <p:nvPr/>
        </p:nvSpPr>
        <p:spPr>
          <a:xfrm>
            <a:off x="5963400" y="3819275"/>
            <a:ext cx="3180600" cy="131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</a:rPr>
              <a:t>6a) &lt;tr&gt;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</a:rPr>
              <a:t>6b) &lt;td&gt;Judy&lt;/td&gt;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</a:rPr>
              <a:t>6c) &lt;td&gt;Brown&lt;/td&gt;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</a:rPr>
              <a:t>6d) &lt;td&gt;42&lt;/td&gt;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</a:rPr>
              <a:t>6e) &lt;/tr&gt;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Formatting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</a:pPr>
            <a:r>
              <a:rPr lang="en" dirty="0"/>
              <a:t>Special elements for specifying the format of texts</a:t>
            </a:r>
          </a:p>
          <a:p>
            <a: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</a:pPr>
            <a:r>
              <a:rPr lang="en" dirty="0"/>
              <a:t>Types:</a:t>
            </a:r>
          </a:p>
          <a:p>
            <a: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</a:pPr>
            <a:r>
              <a:rPr lang="en" dirty="0"/>
              <a:t>&lt;b&gt;&lt;/b&gt;: bold</a:t>
            </a:r>
          </a:p>
          <a:p>
            <a: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</a:pPr>
            <a:r>
              <a:rPr lang="en" dirty="0"/>
              <a:t>&lt;</a:t>
            </a:r>
            <a:r>
              <a:rPr lang="en" dirty="0" err="1"/>
              <a:t>i</a:t>
            </a:r>
            <a:r>
              <a:rPr lang="en" dirty="0"/>
              <a:t>&gt;&lt;/</a:t>
            </a:r>
            <a:r>
              <a:rPr lang="en" dirty="0" err="1"/>
              <a:t>i</a:t>
            </a:r>
            <a:r>
              <a:rPr lang="en" dirty="0"/>
              <a:t>&gt;: italics</a:t>
            </a:r>
          </a:p>
          <a:p>
            <a: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</a:pPr>
            <a:r>
              <a:rPr lang="en" dirty="0"/>
              <a:t>&lt;sup&gt;&lt;/sup&gt;: superscript</a:t>
            </a:r>
          </a:p>
          <a:p>
            <a: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</a:pPr>
            <a:r>
              <a:rPr lang="en" dirty="0"/>
              <a:t>&lt;sub&gt;&lt;/sub&gt;: subscript</a:t>
            </a:r>
          </a:p>
          <a:p>
            <a: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</a:pPr>
            <a:r>
              <a:rPr lang="en" dirty="0"/>
              <a:t>etc.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&lt;p&gt;&lt;b&gt;This text is bold&lt;/b&gt;&lt;/p&gt;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&lt;p&gt;&lt;i&gt;This text is italic&lt;/i&gt;&lt;/p&gt;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&lt;p&gt;This is &lt;sub&gt;subscript&lt;/sub&gt; and &lt;sup&gt;superscript&lt;/sup&gt;&lt;/p&gt;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text is bold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text is italic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</a:t>
            </a:r>
            <a:r>
              <a:rPr lang="en" sz="1800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subscript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" sz="1800" baseline="30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superscript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Announcements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</a:pPr>
            <a:r>
              <a:rPr lang="en" sz="1300" b="1" dirty="0"/>
              <a:t>Attendance list has been finalised - check your name</a:t>
            </a: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</a:pPr>
            <a:r>
              <a:rPr lang="en" sz="1300" b="1" dirty="0"/>
              <a:t>Modified late policy</a:t>
            </a:r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</a:pPr>
            <a:r>
              <a:rPr lang="en" sz="1300" b="1" dirty="0"/>
              <a:t>2:10 - Door locked. On-time.</a:t>
            </a:r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</a:pPr>
            <a:r>
              <a:rPr lang="en" sz="1300" b="1" dirty="0"/>
              <a:t>2:30 - Door unlocked for late people</a:t>
            </a:r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</a:pPr>
            <a:r>
              <a:rPr lang="en" sz="1300" b="1" dirty="0"/>
              <a:t>2:40 - Door locked.</a:t>
            </a:r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</a:pPr>
            <a:r>
              <a:rPr lang="en" sz="1300" b="1" dirty="0"/>
              <a:t>3 Absences = FAIL</a:t>
            </a:r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</a:pPr>
            <a:r>
              <a:rPr lang="en" sz="1300" b="1" dirty="0"/>
              <a:t>2 Lates = 1 Absence</a:t>
            </a: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</a:pPr>
            <a:r>
              <a:rPr lang="en" sz="1300" b="1" dirty="0"/>
              <a:t>Absences and Late reset</a:t>
            </a: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</a:pPr>
            <a:r>
              <a:rPr lang="en" sz="1300" b="1" dirty="0"/>
              <a:t>Quizzes will be given at the end of class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Iframes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</a:pPr>
            <a:r>
              <a:rPr lang="en"/>
              <a:t>An element that displays a webpage within a webpage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  <a:p>
            <a: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Suppose subsite.html is a page with light-blue background and a heading that says “This page is displayed in an iframe”. Then, the following code is displayed as such: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&lt;iframe src="subsite.html" height="300" width="100%"&gt;&lt;/iframe&gt;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&lt;p&gt;This text is in the main webpage.&lt;/p&gt;</a:t>
            </a:r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399" y="2854013"/>
            <a:ext cx="3999900" cy="1714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Iframes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It is possible to connect iframe and link together</a:t>
            </a:r>
          </a:p>
          <a:p>
            <a: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Assign matching values to the iframe’s “name” attribute and the link’s “target” attribute</a:t>
            </a:r>
          </a:p>
          <a:p>
            <a: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Clicking the link opens the webpage in the iframe instead of redirecting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&lt;iframe height="300px" width="100%" src="subsite.html" </a:t>
            </a:r>
            <a:r>
              <a:rPr lang="en" sz="1200" b="1">
                <a:latin typeface="Courier New"/>
                <a:ea typeface="Courier New"/>
                <a:cs typeface="Courier New"/>
                <a:sym typeface="Courier New"/>
              </a:rPr>
              <a:t>name="iframe_a"</a:t>
            </a: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&gt;&lt;/iframe&gt;</a:t>
            </a:r>
            <a:br>
              <a:rPr lang="en" sz="12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" sz="12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200" b="1">
                <a:latin typeface="Courier New"/>
                <a:ea typeface="Courier New"/>
                <a:cs typeface="Courier New"/>
                <a:sym typeface="Courier New"/>
              </a:rPr>
              <a:t>&lt;p&gt;&lt;a href="http://www.kaist.edu" target="iframe_a"&gt;KAIST Homepage&lt;/a&gt;&lt;/p&gt;</a:t>
            </a: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" sz="1200">
                <a:latin typeface="Courier New"/>
                <a:ea typeface="Courier New"/>
                <a:cs typeface="Courier New"/>
                <a:sym typeface="Courier New"/>
              </a:rPr>
            </a:br>
            <a:endParaRPr lang="en"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3132956"/>
            <a:ext cx="3999900" cy="1790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File Paths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</a:pPr>
            <a:r>
              <a:rPr lang="en" dirty="0"/>
              <a:t>Elements such as links and images require file paths (if not URL)</a:t>
            </a:r>
          </a:p>
          <a:p>
            <a: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</a:pPr>
            <a:r>
              <a:rPr lang="en" dirty="0"/>
              <a:t>Paths interpreted relative to current file location</a:t>
            </a:r>
          </a:p>
          <a:p>
            <a: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</a:pPr>
            <a:r>
              <a:rPr lang="en" dirty="0"/>
              <a:t>Valid paths from </a:t>
            </a:r>
            <a:r>
              <a:rPr lang="en" dirty="0" err="1"/>
              <a:t>index.html</a:t>
            </a:r>
            <a:r>
              <a:rPr lang="en" dirty="0"/>
              <a:t>:</a:t>
            </a:r>
          </a:p>
          <a:p>
            <a: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</a:pPr>
            <a:r>
              <a:rPr lang="en" dirty="0" err="1"/>
              <a:t>page.html</a:t>
            </a:r>
            <a:endParaRPr lang="en" dirty="0"/>
          </a:p>
          <a:p>
            <a: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</a:pPr>
            <a:r>
              <a:rPr lang="en" dirty="0"/>
              <a:t>images/</a:t>
            </a:r>
            <a:r>
              <a:rPr lang="en" dirty="0" err="1"/>
              <a:t>picture.jpg</a:t>
            </a:r>
            <a:endParaRPr lang="en" dirty="0"/>
          </a:p>
          <a:p>
            <a: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</a:pPr>
            <a:r>
              <a:rPr lang="en" dirty="0"/>
              <a:t>../picture2.jpg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&lt;a href=”page.html”&gt;click here&lt;/a&gt;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&lt;img src=”images/picture.jpg”&gt;</a:t>
            </a:r>
          </a:p>
        </p:txBody>
      </p:sp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9212" y="2663875"/>
            <a:ext cx="1743075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Style Attribute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&lt;</a:t>
            </a:r>
            <a:r>
              <a:rPr lang="en" dirty="0" err="1"/>
              <a:t>tagname</a:t>
            </a:r>
            <a:r>
              <a:rPr lang="en" dirty="0"/>
              <a:t> style=”</a:t>
            </a:r>
            <a:r>
              <a:rPr lang="en" dirty="0" err="1"/>
              <a:t>property:value</a:t>
            </a:r>
            <a:r>
              <a:rPr lang="en" dirty="0"/>
              <a:t>;”&gt;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Specifies the style of an element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Properties: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background-color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color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font-family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font-size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text-align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&lt;h1 style=”color:blue;”&gt;hello&lt;/h1&gt;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&lt;p&gt; style=”color:red;”&gt;bye&lt;/p&gt;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2400"/>
              </a:spcBef>
              <a:spcAft>
                <a:spcPts val="600"/>
              </a:spcAft>
              <a:buNone/>
            </a:pPr>
            <a:r>
              <a:rPr lang="en" sz="23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hello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Div Element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</a:pPr>
            <a:r>
              <a:rPr lang="en"/>
              <a:t>An empty container element</a:t>
            </a:r>
          </a:p>
          <a:p>
            <a:pPr marL="4572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Useful for applying a specific styling for all elements within &lt;div&gt;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&lt;div style=”color:red;”&gt;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…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&lt;/div&gt;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Lab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en"/>
              <a:t>Create a webpage index.html containing at least one of every type of elements mentioned in the lecture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&lt;h1&gt;, &lt;h6&gt;, &lt;p&gt;, &lt;a&gt;, &lt;img&gt;, &lt;ul&gt;, &lt;ol&gt;, &lt;table&gt;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en"/>
              <a:t>Create additional webpages accessible from index.html via iframes and/or links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en"/>
              <a:t>Add styling to the page by using “style” attributes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Last week...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We learned computational thinking and python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Hubo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For and while loops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Data types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Lists</a:t>
            </a:r>
          </a:p>
          <a:p>
            <a:pPr lvl="0" algn="ctr" rtl="0">
              <a:spcBef>
                <a:spcPts val="0"/>
              </a:spcBef>
              <a:buNone/>
            </a:pPr>
            <a:endParaRPr b="1"/>
          </a:p>
          <a:p>
            <a:pPr lvl="0" algn="ctr" rtl="0">
              <a:spcBef>
                <a:spcPts val="0"/>
              </a:spcBef>
              <a:buNone/>
            </a:pPr>
            <a:r>
              <a:rPr lang="en" b="1"/>
              <a:t>What are some websites that you know?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Examples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 b="1"/>
          </a:p>
          <a:p>
            <a:pPr lvl="0" rtl="0">
              <a:spcBef>
                <a:spcPts val="0"/>
              </a:spcBef>
              <a:buNone/>
            </a:pPr>
            <a:r>
              <a:rPr lang="en" b="1"/>
              <a:t>Course website: </a:t>
            </a:r>
            <a:r>
              <a:rPr lang="en" b="1" u="sng">
                <a:solidFill>
                  <a:schemeClr val="accent5"/>
                </a:solidFill>
                <a:hlinkClick r:id="rId3"/>
              </a:rPr>
              <a:t>https://jhw123.github.io/index.html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1362" y="1061975"/>
            <a:ext cx="5541274" cy="301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Elements of Web Design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 b="1" dirty="0"/>
              <a:t>H</a:t>
            </a:r>
            <a:r>
              <a:rPr lang="en" dirty="0"/>
              <a:t>yper</a:t>
            </a:r>
            <a:r>
              <a:rPr lang="en" b="1" dirty="0"/>
              <a:t>t</a:t>
            </a:r>
            <a:r>
              <a:rPr lang="en" dirty="0"/>
              <a:t>ext </a:t>
            </a:r>
            <a:r>
              <a:rPr lang="en" b="1" dirty="0"/>
              <a:t>M</a:t>
            </a:r>
            <a:r>
              <a:rPr lang="en" dirty="0"/>
              <a:t>arkup </a:t>
            </a:r>
            <a:r>
              <a:rPr lang="en" b="1" dirty="0"/>
              <a:t>L</a:t>
            </a:r>
            <a:r>
              <a:rPr lang="en" dirty="0"/>
              <a:t>anguage (HTML)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Defines the </a:t>
            </a:r>
            <a:r>
              <a:rPr lang="en" i="1" dirty="0"/>
              <a:t>structure </a:t>
            </a:r>
            <a:r>
              <a:rPr lang="en" dirty="0"/>
              <a:t>of the webpage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 b="1" dirty="0"/>
              <a:t>C</a:t>
            </a:r>
            <a:r>
              <a:rPr lang="en" dirty="0"/>
              <a:t>ascading </a:t>
            </a:r>
            <a:r>
              <a:rPr lang="en" b="1" dirty="0"/>
              <a:t>S</a:t>
            </a:r>
            <a:r>
              <a:rPr lang="en" dirty="0"/>
              <a:t>tyle </a:t>
            </a:r>
            <a:r>
              <a:rPr lang="en" b="1" dirty="0"/>
              <a:t>S</a:t>
            </a:r>
            <a:r>
              <a:rPr lang="en" dirty="0"/>
              <a:t>heets (CSS)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A way to </a:t>
            </a:r>
            <a:r>
              <a:rPr lang="en" i="1" dirty="0"/>
              <a:t>style</a:t>
            </a:r>
            <a:r>
              <a:rPr lang="en" dirty="0"/>
              <a:t> the webpage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 b="1" dirty="0"/>
              <a:t>J</a:t>
            </a:r>
            <a:r>
              <a:rPr lang="en" dirty="0"/>
              <a:t>ava</a:t>
            </a:r>
            <a:r>
              <a:rPr lang="en" b="1" dirty="0"/>
              <a:t>S</a:t>
            </a:r>
            <a:r>
              <a:rPr lang="en" dirty="0"/>
              <a:t>cript (JS)</a:t>
            </a:r>
            <a:r>
              <a:rPr lang="en" b="1" dirty="0"/>
              <a:t> -- </a:t>
            </a:r>
            <a:r>
              <a:rPr lang="en" sz="1200" b="1" dirty="0"/>
              <a:t>D</a:t>
            </a:r>
            <a:r>
              <a:rPr lang="en" sz="1200" dirty="0"/>
              <a:t>ocument </a:t>
            </a:r>
            <a:r>
              <a:rPr lang="en" sz="1200" b="1" dirty="0"/>
              <a:t>O</a:t>
            </a:r>
            <a:r>
              <a:rPr lang="en" sz="1200" dirty="0"/>
              <a:t>bject </a:t>
            </a:r>
            <a:r>
              <a:rPr lang="en" sz="1200" b="1" dirty="0"/>
              <a:t>M</a:t>
            </a:r>
            <a:r>
              <a:rPr lang="en" sz="1200" dirty="0"/>
              <a:t>odel (DOM)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Allows the webpage to display dynamic data and interact with users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HTML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Functionalities: HTML and CSS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HTML (Hypertext Markup Language)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Defines structures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CSS (Cascading Style Sheets)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Gives styles to elements in structures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318925"/>
            <a:ext cx="3999902" cy="2249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0" y="2318927"/>
            <a:ext cx="3999897" cy="2249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Tags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 dirty="0"/>
              <a:t>HTML is a tag-based language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 dirty="0"/>
              <a:t>Components in a web page are defined with tags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 dirty="0"/>
              <a:t>Tags come in pairs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 dirty="0"/>
              <a:t>  “&lt;” and  “&gt;” are used to represent tags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1" name="Shape 171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&lt;h1&gt; … &lt;/h1&gt;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&lt;html&gt; … &lt;/html&gt;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&lt;font&gt; … &lt;/font&gt;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Page Components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311700" y="1087500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&lt;!DOCTYPE&gt;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Declares the version of HTML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&lt;html&gt;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Container for the document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&lt;head&gt;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A section to declare settings of the webpage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sz="1400" dirty="0"/>
              <a:t>&lt;title&gt;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Title of the webpage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&lt;body&gt;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All visible elements of the webpage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&lt;!DOCTYPE html&gt;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&lt;html&gt;</a:t>
            </a:r>
          </a:p>
          <a:p>
            <a:pPr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&lt;head&gt;</a:t>
            </a:r>
          </a:p>
          <a:p>
            <a:pPr marL="45720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&lt;title&gt;...&lt;/title&gt;</a:t>
            </a:r>
          </a:p>
          <a:p>
            <a:pPr marL="45720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&lt;/head&gt;</a:t>
            </a:r>
          </a:p>
          <a:p>
            <a:pPr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&lt;body&gt;</a:t>
            </a:r>
          </a:p>
          <a:p>
            <a:pPr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...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	&lt;/body&gt;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&lt;/html&gt;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1659</Words>
  <Application>Microsoft Macintosh PowerPoint</Application>
  <PresentationFormat>화면 슬라이드 쇼(16:9)</PresentationFormat>
  <Paragraphs>310</Paragraphs>
  <Slides>25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25</vt:i4>
      </vt:variant>
    </vt:vector>
  </HeadingPairs>
  <TitlesOfParts>
    <vt:vector size="32" baseType="lpstr">
      <vt:lpstr>Courier New</vt:lpstr>
      <vt:lpstr>Times New Roman</vt:lpstr>
      <vt:lpstr>PT Sans Narrow</vt:lpstr>
      <vt:lpstr>Open Sans</vt:lpstr>
      <vt:lpstr>Arial</vt:lpstr>
      <vt:lpstr>tropic</vt:lpstr>
      <vt:lpstr>tropic</vt:lpstr>
      <vt:lpstr>HTML</vt:lpstr>
      <vt:lpstr>Announcements</vt:lpstr>
      <vt:lpstr>Last week...</vt:lpstr>
      <vt:lpstr>Examples</vt:lpstr>
      <vt:lpstr>Elements of Web Design</vt:lpstr>
      <vt:lpstr>HTML</vt:lpstr>
      <vt:lpstr>Functionalities: HTML and CSS</vt:lpstr>
      <vt:lpstr>Tags</vt:lpstr>
      <vt:lpstr>Page Components</vt:lpstr>
      <vt:lpstr>Elements</vt:lpstr>
      <vt:lpstr>Elements</vt:lpstr>
      <vt:lpstr>Attributes</vt:lpstr>
      <vt:lpstr>Elements with Attributes</vt:lpstr>
      <vt:lpstr>Elements with Attributes</vt:lpstr>
      <vt:lpstr>Other Useful Elements</vt:lpstr>
      <vt:lpstr>Other Useful Elements</vt:lpstr>
      <vt:lpstr>Other Useful Elements</vt:lpstr>
      <vt:lpstr>Other Useful Elements</vt:lpstr>
      <vt:lpstr>Formatting</vt:lpstr>
      <vt:lpstr>Iframes</vt:lpstr>
      <vt:lpstr>Iframes</vt:lpstr>
      <vt:lpstr>File Paths</vt:lpstr>
      <vt:lpstr>Style Attribute</vt:lpstr>
      <vt:lpstr>Div Element</vt:lpstr>
      <vt:lpstr>Lab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HTML</dc:title>
  <cp:lastModifiedBy>Microsoft Office 사용자</cp:lastModifiedBy>
  <cp:revision>10</cp:revision>
  <dcterms:modified xsi:type="dcterms:W3CDTF">2017-07-18T09:26:22Z</dcterms:modified>
</cp:coreProperties>
</file>